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</p:sldMasterIdLst>
  <p:notesMasterIdLst>
    <p:notesMasterId r:id="rId20"/>
  </p:notesMasterIdLst>
  <p:sldIdLst>
    <p:sldId id="269" r:id="rId7"/>
    <p:sldId id="274" r:id="rId8"/>
    <p:sldId id="275" r:id="rId9"/>
    <p:sldId id="260" r:id="rId10"/>
    <p:sldId id="283" r:id="rId11"/>
    <p:sldId id="287" r:id="rId12"/>
    <p:sldId id="285" r:id="rId13"/>
    <p:sldId id="263" r:id="rId14"/>
    <p:sldId id="264" r:id="rId15"/>
    <p:sldId id="289" r:id="rId16"/>
    <p:sldId id="288" r:id="rId17"/>
    <p:sldId id="272" r:id="rId18"/>
    <p:sldId id="286" r:id="rId19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ascalle.cup@award.nl::0ea304e4-fd88-43e4-aecf-62256dd202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8665-2898-4160-A192-D82586104FC2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EB73-5CA0-4C3E-B907-5A91F94D72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27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Herhalen van vorige les. Wat weten de leerlingen nog?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76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76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0E123-304E-4DEC-A582-7D273314603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99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2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4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17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58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60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03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51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66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451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69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8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1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8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9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leefbarometer.nl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http://www.buurtmonitor.nl/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32044" y="1777679"/>
            <a:ext cx="5184880" cy="937637"/>
          </a:xfrm>
        </p:spPr>
        <p:txBody>
          <a:bodyPr/>
          <a:lstStyle/>
          <a:p>
            <a:r>
              <a:rPr lang="nl-NL" sz="3600" dirty="0" err="1"/>
              <a:t>Stad&amp;Wijk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7915" y="2715316"/>
            <a:ext cx="7037196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2400" dirty="0"/>
              <a:t>Jaar 1 – Periode 1</a:t>
            </a:r>
          </a:p>
          <a:p>
            <a:pPr algn="l"/>
            <a:r>
              <a:rPr lang="nl-NL" sz="2400" dirty="0">
                <a:latin typeface="Arial"/>
                <a:cs typeface="Arial"/>
              </a:rPr>
              <a:t>Les 4 voor groep 1B</a:t>
            </a:r>
          </a:p>
          <a:p>
            <a:pPr algn="l"/>
            <a:r>
              <a:rPr lang="nl-NL" sz="2400" dirty="0">
                <a:latin typeface="Arial"/>
                <a:cs typeface="Arial"/>
              </a:rPr>
              <a:t>Dinsdag 17 september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1ECE39-949C-44A5-863D-0888A38CF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494" y="1594159"/>
            <a:ext cx="4714886" cy="31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18AF4-865C-48DE-8DCE-9D297A6A38B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NL" dirty="0"/>
              <a:t>Les 5 dinsdag 17 september </a:t>
            </a:r>
          </a:p>
        </p:txBody>
      </p:sp>
    </p:spTree>
    <p:extLst>
      <p:ext uri="{BB962C8B-B14F-4D97-AF65-F5344CB8AC3E}">
        <p14:creationId xmlns:p14="http://schemas.microsoft.com/office/powerpoint/2010/main" val="161326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B7BD1D-7F6D-4AFA-8A2A-8C326A6CB82C}"/>
              </a:ext>
            </a:extLst>
          </p:cNvPr>
          <p:cNvSpPr txBox="1"/>
          <p:nvPr/>
        </p:nvSpPr>
        <p:spPr>
          <a:xfrm>
            <a:off x="1356256" y="965464"/>
            <a:ext cx="87669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H. Lijst van maatregelen om je wijk te verbeteren </a:t>
            </a:r>
            <a:r>
              <a:rPr lang="nl-NL" dirty="0"/>
              <a:t>= </a:t>
            </a:r>
          </a:p>
          <a:p>
            <a:endParaRPr lang="nl-NL" dirty="0"/>
          </a:p>
          <a:p>
            <a:r>
              <a:rPr lang="nl-NL" b="1" dirty="0">
                <a:solidFill>
                  <a:srgbClr val="7030A0"/>
                </a:solidFill>
              </a:rPr>
              <a:t>Verbeterpunten voor mijn wijk met focus op </a:t>
            </a:r>
          </a:p>
          <a:p>
            <a:r>
              <a:rPr lang="nl-NL" b="1" dirty="0">
                <a:solidFill>
                  <a:srgbClr val="7030A0"/>
                </a:solidFill>
              </a:rPr>
              <a:t>de fysieke kwaliteit van de leefomgeving!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Verbeteren van: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Zichtbaarheid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Eenduidigheid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Toegankelijkheid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Aantrekkelijkheid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3E0161-174F-4F22-83E1-BE6CB4B2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9" b="46777"/>
          <a:stretch/>
        </p:blipFill>
        <p:spPr>
          <a:xfrm>
            <a:off x="6576318" y="2344366"/>
            <a:ext cx="5328042" cy="413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736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522" y="870052"/>
            <a:ext cx="8860565" cy="648072"/>
          </a:xfrm>
        </p:spPr>
        <p:txBody>
          <a:bodyPr/>
          <a:lstStyle/>
          <a:p>
            <a:r>
              <a:rPr lang="nl-NL"/>
              <a:t>Stap 4: na deze les thuis aan de slag: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0314" y="1198372"/>
            <a:ext cx="8846773" cy="5915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Wijkschouw: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kader je wijk goed af en kies 10 punten in je wijk voor je schouw. Markeer deze op je kaart.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Ga met het boekje op pad en maak in totaal minimaal 13 foto’s van zaken die opvallen. Geef ook aan waar de foto’s gemaakt zijn in de overzichtskaart. 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accent3"/>
                </a:solidFill>
                <a:sym typeface="Wingdings" panose="05000000000000000000" pitchFamily="2" charset="2"/>
              </a:rPr>
              <a:t>Onderdelen uit het Leerarrangement verder afmaken: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a. Een beschrijving van je wijk.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B. Een overzichtskaart van de wijk. 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C. Belangrijke ontwikkelingen in de wijk/buurt. 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accent6"/>
                </a:solidFill>
                <a:sym typeface="Wingdings" panose="05000000000000000000" pitchFamily="2" charset="2"/>
              </a:rPr>
              <a:t>Maak de SWOT over je wijk.</a:t>
            </a:r>
          </a:p>
          <a:p>
            <a:pPr marL="0" indent="0">
              <a:buNone/>
            </a:pPr>
            <a:r>
              <a:rPr lang="nl-NL" sz="2000" b="1" dirty="0">
                <a:sym typeface="Wingdings" panose="05000000000000000000" pitchFamily="2" charset="2"/>
              </a:rPr>
              <a:t>Lever versie 1 in op Leerplatform voor 24.00 uur </a:t>
            </a:r>
          </a:p>
          <a:p>
            <a:pPr marL="0" indent="0">
              <a:buNone/>
            </a:pPr>
            <a:r>
              <a:rPr lang="nl-NL" sz="2000" b="1" dirty="0">
                <a:sym typeface="Wingdings" panose="05000000000000000000" pitchFamily="2" charset="2"/>
              </a:rPr>
              <a:t>aanstaande maande 23 september! </a:t>
            </a:r>
          </a:p>
          <a:p>
            <a:pPr marL="0" indent="0">
              <a:buNone/>
            </a:pPr>
            <a:endParaRPr lang="nl-NL" sz="2000" b="1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b="1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4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85F2440-B603-4E61-8838-7CB522264EC0}"/>
              </a:ext>
            </a:extLst>
          </p:cNvPr>
          <p:cNvSpPr/>
          <p:nvPr/>
        </p:nvSpPr>
        <p:spPr>
          <a:xfrm rot="435675">
            <a:off x="8446428" y="3759626"/>
            <a:ext cx="3368069" cy="2023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volgende week in IBS uren  tijd voor: </a:t>
            </a:r>
          </a:p>
          <a:p>
            <a:pPr algn="ctr"/>
            <a:r>
              <a:rPr lang="nl-NL" dirty="0"/>
              <a:t>- Geef je conclusies bij de foto’s</a:t>
            </a:r>
          </a:p>
          <a:p>
            <a:pPr algn="ctr"/>
            <a:r>
              <a:rPr lang="nl-NL" dirty="0"/>
              <a:t>- Lijst van maatregelen om je wijk te verbeteren</a:t>
            </a:r>
          </a:p>
        </p:txBody>
      </p:sp>
    </p:spTree>
    <p:extLst>
      <p:ext uri="{BB962C8B-B14F-4D97-AF65-F5344CB8AC3E}">
        <p14:creationId xmlns:p14="http://schemas.microsoft.com/office/powerpoint/2010/main" val="39954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flesdop&#10;&#10;Automatisch gegenereerde beschrijving">
            <a:extLst>
              <a:ext uri="{FF2B5EF4-FFF2-40B4-BE49-F238E27FC236}">
                <a16:creationId xmlns:a16="http://schemas.microsoft.com/office/drawing/2014/main" id="{7E70F8B1-63F6-46FE-ABA9-0DDE292C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36" y="0"/>
            <a:ext cx="687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122196">
            <a:off x="225404" y="760272"/>
            <a:ext cx="8860565" cy="648072"/>
          </a:xfrm>
        </p:spPr>
        <p:txBody>
          <a:bodyPr/>
          <a:lstStyle/>
          <a:p>
            <a:r>
              <a:rPr lang="nl-NL" dirty="0"/>
              <a:t>Waar gaat het ook alweer over bij Stad en Wijk?!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E708A-2EAF-4189-B87A-DE182D2D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85" y="1275337"/>
            <a:ext cx="6882804" cy="55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5717" y="910902"/>
            <a:ext cx="8860565" cy="648072"/>
          </a:xfrm>
        </p:spPr>
        <p:txBody>
          <a:bodyPr/>
          <a:lstStyle/>
          <a:p>
            <a:r>
              <a:rPr lang="nl-NL" dirty="0"/>
              <a:t>Inhoud van deze les: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731069"/>
            <a:ext cx="8846773" cy="2641717"/>
          </a:xfrm>
        </p:spPr>
        <p:txBody>
          <a:bodyPr>
            <a:normAutofit fontScale="92500"/>
          </a:bodyPr>
          <a:lstStyle/>
          <a:p>
            <a:r>
              <a:rPr lang="nl-NL" dirty="0"/>
              <a:t>Herhaling van leerarrangement; wat is de bedoeling?</a:t>
            </a:r>
          </a:p>
          <a:p>
            <a:r>
              <a:rPr lang="nl-NL" dirty="0"/>
              <a:t>De planning voor dit Leerarrangement</a:t>
            </a:r>
          </a:p>
          <a:p>
            <a:r>
              <a:rPr lang="nl-NL" dirty="0"/>
              <a:t>G. SWOT-analyse van de sociale en fysieke kenmerken van jouw wijk. </a:t>
            </a:r>
          </a:p>
          <a:p>
            <a:r>
              <a:rPr lang="nl-NL" dirty="0"/>
              <a:t>H. Lijst van maatregelen om je wijk te verbeteren.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E162D0-A17B-4978-A698-A2E97FCBA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772" y="4241368"/>
            <a:ext cx="3780147" cy="25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47716" y="171921"/>
            <a:ext cx="7894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1920_SW_1 Wijk in Beeld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Iedereen wil een leefbare woonomgeving, wat betekent dat in jouw wijk?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38195" y="936769"/>
            <a:ext cx="4341432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wijkschouw maken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SWOT-analyse van een wijk maken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Kenmerken van een wijk analyseren en verbetervoorstellen doen om de leefbaarheid te vergroten.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195" y="2003848"/>
            <a:ext cx="4341433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waarin je de kwaliteit en de leefbaarheid je eigen wijk in beeld brengt, met daarin: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beschrijving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overzichtskaart van de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Belangrijke ontwikkelingen in de wijk/buurt.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13 foto’s van onderdelen uit de wijkschouw.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je conclusies (kwaliteitsniveau + toelichting) bij de foto’s.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aan waar de foto’s gemaakt zijn in de overzichtskaart.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SWOT-analyse van de sociale en fysieke kenmerken van jouw wijk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Lijst van maatregelen om je wijk te verbeteren.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38195" y="4340504"/>
            <a:ext cx="4341432" cy="195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Leerpad</a:t>
            </a: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	         	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kaart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wijkschouw in je wijk. Neem de kaart, camera en het schouwboekje mee.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Zoek ten minste 10 plekken die je gaat beoordelen. Geef deze plekken aan op je kaart.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SWOT-analyse van de sociale en de fysieke kenmerken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lijst van maatregelen die de leefbaarheid in jouw wijk zouden vergroten. Geef aan welke organisaties verantwoordelijk zijn voor de maatregelen.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143231" y="3925569"/>
            <a:ext cx="3448264" cy="132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Bronnen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  <a:hlinkClick r:id="rId3"/>
              </a:rPr>
              <a:t>www.leefbarometer.nl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6" charset="-128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  <a:hlinkClick r:id="rId4"/>
              </a:rPr>
              <a:t>http://www.buurtmonitor.nl/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6" charset="-128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Zoektermen: kwaliteitscatalogus, wijkschouw, fysieke en sociale kwaliteit, draagvlak, leefbaarheid, wijkmanagement, kwaliteit van de leefomgeving, woonomgeving.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43232" y="2793142"/>
            <a:ext cx="3448263" cy="921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Bijeenkomsten &amp; Tijd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Les over de SWOT-analyse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Les over de leefbaarheid van een wijk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bent in totaal ongeveer 10 uur bezig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143232" y="915544"/>
            <a:ext cx="3448264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VAL en samenwerken</a:t>
            </a: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Plaats je product op het leerplatform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feedback aan minimaal 3 medestudenten.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Verbeter je product (gebruik ontvangen feedback).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mag, max 2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personen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Verplaats je 2</a:t>
            </a:r>
            <a:r>
              <a:rPr kumimoji="0" lang="nl-NL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</a:t>
            </a: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versie naar het leerplatform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Deadline versie 1: </a:t>
            </a: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23 september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Deadline versie 2: </a:t>
            </a: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30 september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1664633" y="936769"/>
            <a:ext cx="299335" cy="4124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633" y="2003848"/>
            <a:ext cx="263290" cy="3213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385" y="4255866"/>
            <a:ext cx="266283" cy="4163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194" y="949276"/>
            <a:ext cx="385812" cy="26305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9781" y="4034540"/>
            <a:ext cx="299225" cy="2907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769781" y="2793142"/>
            <a:ext cx="269390" cy="260485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547716" y="6338607"/>
            <a:ext cx="410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Wanneer is een wijk leefbaar?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9265" y="5119942"/>
            <a:ext cx="2572735" cy="15607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231" y="5400895"/>
            <a:ext cx="178628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62273FEE-38E5-4D75-9422-3FBF6C96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715" y="826852"/>
            <a:ext cx="8687228" cy="5386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waarin je de kwaliteit en de leefbaarheid je eigen wijk in beeld brengt, met daarin: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A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beschrijving van je wijk.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B. Een overzichtskaart van de wijk.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C. Belangrijke ontwikkelingen in de wijk/buurt.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D.13 foto’s van onderdelen uit de wijkschouw.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E. Geef je conclusies (kwaliteitsniveau + toelichting) bij de foto’s.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F.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aan waar de foto’s gemaakt zijn in de overzichtskaart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G</a:t>
            </a:r>
            <a:r>
              <a:rPr lang="nl-NL" dirty="0">
                <a:solidFill>
                  <a:schemeClr val="accent6"/>
                </a:solidFill>
                <a:ea typeface="Calibri" pitchFamily="34" charset="0"/>
                <a:cs typeface="Arial" charset="0"/>
              </a:rPr>
              <a:t>.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SWOT-analyse van de sociale en fysieke kenmerken van jouw wijk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H. Lijst van maatregelen om je wijk te verbeteren.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I. Bronvermelding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36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7B3960F-278D-43C6-94EC-991B60BD272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F61A780-1F50-4D2F-820C-922739A1908E}"/>
              </a:ext>
            </a:extLst>
          </p:cNvPr>
          <p:cNvSpPr/>
          <p:nvPr/>
        </p:nvSpPr>
        <p:spPr>
          <a:xfrm>
            <a:off x="1887167" y="1008089"/>
            <a:ext cx="940664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Planning: ​</a:t>
            </a:r>
          </a:p>
          <a:p>
            <a:endParaRPr lang="nl-NL" sz="1400" dirty="0"/>
          </a:p>
          <a:p>
            <a:r>
              <a:rPr lang="nl-NL" dirty="0"/>
              <a:t>17 september = vandaag krijg je twee lesuren: werken aan je verslag, bespreken van SWOT en krijg je input over de verbeterpunten. ​</a:t>
            </a:r>
          </a:p>
          <a:p>
            <a:endParaRPr lang="nl-NL" dirty="0"/>
          </a:p>
          <a:p>
            <a:r>
              <a:rPr lang="nl-NL" dirty="0"/>
              <a:t>20 september = vrijdag: laatste uur IBS mag je naar huis om je wijkschouw te maken. </a:t>
            </a:r>
          </a:p>
          <a:p>
            <a:r>
              <a:rPr lang="nl-NL" dirty="0"/>
              <a:t>​</a:t>
            </a:r>
          </a:p>
          <a:p>
            <a:r>
              <a:rPr lang="nl-NL" dirty="0"/>
              <a:t>23 september = volgende week maandag staat je eerste versie van het verslag op het Leerplatform &gt; je krijgt in deze week van 3 medestudenten feedback &amp; geeft feedback aan anderen.</a:t>
            </a:r>
          </a:p>
          <a:p>
            <a:r>
              <a:rPr lang="nl-NL" dirty="0"/>
              <a:t>​</a:t>
            </a:r>
          </a:p>
          <a:p>
            <a:r>
              <a:rPr lang="nl-NL" dirty="0"/>
              <a:t>24 september zijn jullie op Ontdekstation (we zoeken nog een moment voor de bespreking van de feedback, voor de deadline van 30 september)</a:t>
            </a:r>
          </a:p>
          <a:p>
            <a:endParaRPr lang="nl-NL" dirty="0"/>
          </a:p>
          <a:p>
            <a:r>
              <a:rPr lang="nl-NL" dirty="0"/>
              <a:t>30 september = deadline voor het plaatsen  van de definitieve versie van het verslag op het Leerplatform. </a:t>
            </a:r>
          </a:p>
        </p:txBody>
      </p:sp>
    </p:spTree>
    <p:extLst>
      <p:ext uri="{BB962C8B-B14F-4D97-AF65-F5344CB8AC3E}">
        <p14:creationId xmlns:p14="http://schemas.microsoft.com/office/powerpoint/2010/main" val="347520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011FE2-148C-4083-8A98-83B5349BC931}"/>
              </a:ext>
            </a:extLst>
          </p:cNvPr>
          <p:cNvSpPr txBox="1">
            <a:spLocks/>
          </p:cNvSpPr>
          <p:nvPr/>
        </p:nvSpPr>
        <p:spPr>
          <a:xfrm>
            <a:off x="1832005" y="1357588"/>
            <a:ext cx="8860565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>
                <a:solidFill>
                  <a:schemeClr val="accent6"/>
                </a:solidFill>
              </a:rPr>
              <a:t>Leerarrangement: stap 2</a:t>
            </a:r>
          </a:p>
          <a:p>
            <a:pPr algn="l"/>
            <a:r>
              <a:rPr lang="nl-NL" sz="2800" b="1">
                <a:solidFill>
                  <a:schemeClr val="accent6"/>
                </a:solidFill>
              </a:rPr>
              <a:t>Onderdeel G: </a:t>
            </a:r>
          </a:p>
          <a:p>
            <a:pPr algn="l"/>
            <a:r>
              <a:rPr lang="nl-NL" sz="2800" b="1">
                <a:solidFill>
                  <a:schemeClr val="accent6"/>
                </a:solidFill>
              </a:rPr>
              <a:t>de SWOT analyse </a:t>
            </a:r>
          </a:p>
        </p:txBody>
      </p:sp>
      <p:pic>
        <p:nvPicPr>
          <p:cNvPr id="1026" name="Picture 2" descr="Afbeeldingsresultaat voor swot">
            <a:extLst>
              <a:ext uri="{FF2B5EF4-FFF2-40B4-BE49-F238E27FC236}">
                <a16:creationId xmlns:a16="http://schemas.microsoft.com/office/drawing/2014/main" id="{BEC4350F-5856-4DC4-BAF2-5E69CF22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0" y="1123908"/>
            <a:ext cx="6302569" cy="49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1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r>
              <a:rPr lang="nl-NL" sz="4000" b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endParaRPr lang="nl-NL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82916" y="304056"/>
            <a:ext cx="5338936" cy="125273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nl-NL" sz="6000"/>
              <a:t>SWOT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A62E088-A4E9-488E-A0E3-E1529D2BC135}"/>
              </a:ext>
            </a:extLst>
          </p:cNvPr>
          <p:cNvSpPr/>
          <p:nvPr/>
        </p:nvSpPr>
        <p:spPr>
          <a:xfrm>
            <a:off x="2072640" y="1556792"/>
            <a:ext cx="89529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err="1">
                <a:solidFill>
                  <a:prstClr val="black"/>
                </a:solidFill>
              </a:rPr>
              <a:t>Strenghts</a:t>
            </a:r>
            <a:r>
              <a:rPr lang="nl-NL" sz="2000">
                <a:solidFill>
                  <a:prstClr val="black"/>
                </a:solidFill>
              </a:rPr>
              <a:t> De sterke punten van de leefbaarheid van de wijk</a:t>
            </a:r>
          </a:p>
          <a:p>
            <a:endParaRPr lang="nl-NL" sz="2000" b="1">
              <a:solidFill>
                <a:prstClr val="black"/>
              </a:solidFill>
            </a:endParaRPr>
          </a:p>
          <a:p>
            <a:r>
              <a:rPr lang="nl-NL" sz="2000" b="1" err="1">
                <a:solidFill>
                  <a:prstClr val="black"/>
                </a:solidFill>
              </a:rPr>
              <a:t>Weaknesses</a:t>
            </a:r>
            <a:r>
              <a:rPr lang="nl-NL" sz="2000">
                <a:solidFill>
                  <a:prstClr val="black"/>
                </a:solidFill>
              </a:rPr>
              <a:t> De zwakke punten van de leefbaarheid van de wijk</a:t>
            </a:r>
          </a:p>
          <a:p>
            <a:endParaRPr lang="nl-NL" sz="2000" b="1">
              <a:solidFill>
                <a:prstClr val="black"/>
              </a:solidFill>
            </a:endParaRPr>
          </a:p>
          <a:p>
            <a:r>
              <a:rPr lang="nl-NL" sz="2000" b="1" err="1">
                <a:solidFill>
                  <a:prstClr val="black"/>
                </a:solidFill>
              </a:rPr>
              <a:t>Opportunities</a:t>
            </a:r>
            <a:r>
              <a:rPr lang="nl-NL" sz="2000">
                <a:solidFill>
                  <a:prstClr val="black"/>
                </a:solidFill>
              </a:rPr>
              <a:t> De kansen voor de leefbaarheid van de wijk</a:t>
            </a:r>
          </a:p>
          <a:p>
            <a:endParaRPr lang="nl-NL" sz="2000" b="1">
              <a:solidFill>
                <a:prstClr val="black"/>
              </a:solidFill>
            </a:endParaRPr>
          </a:p>
          <a:p>
            <a:r>
              <a:rPr lang="nl-NL" sz="2000" b="1" err="1">
                <a:solidFill>
                  <a:prstClr val="black"/>
                </a:solidFill>
              </a:rPr>
              <a:t>Threats</a:t>
            </a:r>
            <a:r>
              <a:rPr lang="nl-NL" sz="2000">
                <a:solidFill>
                  <a:prstClr val="black"/>
                </a:solidFill>
              </a:rPr>
              <a:t> De bedreigingen voor de leefbaarheid van de wijk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088309-87B2-43DE-AECB-1A7B2A16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40" y="3429000"/>
            <a:ext cx="3037840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SWOT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71" y="1061494"/>
            <a:ext cx="7587369" cy="38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964A04A9-3CA6-4E8F-904B-D51FA5E6C1D7}"/>
              </a:ext>
            </a:extLst>
          </p:cNvPr>
          <p:cNvSpPr/>
          <p:nvPr/>
        </p:nvSpPr>
        <p:spPr>
          <a:xfrm rot="1378692">
            <a:off x="9015783" y="3732471"/>
            <a:ext cx="3114993" cy="293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Begin aan de SWOT van je eigen wijk! </a:t>
            </a:r>
          </a:p>
        </p:txBody>
      </p:sp>
    </p:spTree>
    <p:extLst>
      <p:ext uri="{BB962C8B-B14F-4D97-AF65-F5344CB8AC3E}">
        <p14:creationId xmlns:p14="http://schemas.microsoft.com/office/powerpoint/2010/main" val="708254530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1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3.xml><?xml version="1.0" encoding="utf-8"?>
<a:theme xmlns:a="http://schemas.openxmlformats.org/drawingml/2006/main" name="2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BE53CA-49B4-4DC4-8F43-20FFB1BD2F35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47a28104-336f-447d-946e-e305ac2bcd47"/>
    <ds:schemaRef ds:uri="http://schemas.openxmlformats.org/package/2006/metadata/core-properties"/>
    <ds:schemaRef ds:uri="http://www.w3.org/XML/1998/namespace"/>
    <ds:schemaRef ds:uri="34354c1b-6b8c-435b-ad50-990538c19557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81BD8B-7B7D-4C6B-8433-A7EA4748D7F2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4E5114-2440-482A-9278-0E95E932B6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763</Words>
  <Application>Microsoft Office PowerPoint</Application>
  <PresentationFormat>Breedbeeld</PresentationFormat>
  <Paragraphs>134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Helicon thema</vt:lpstr>
      <vt:lpstr>1_Helicon thema</vt:lpstr>
      <vt:lpstr>2_Helicon thema</vt:lpstr>
      <vt:lpstr>Stad&amp;Wijk</vt:lpstr>
      <vt:lpstr>Waar gaat het ook alweer over bij Stad en Wijk?! </vt:lpstr>
      <vt:lpstr>Inhoud van deze les:</vt:lpstr>
      <vt:lpstr>PowerPoint-presentatie</vt:lpstr>
      <vt:lpstr>PowerPoint-presentatie</vt:lpstr>
      <vt:lpstr>PowerPoint-presentatie</vt:lpstr>
      <vt:lpstr>PowerPoint-presentatie</vt:lpstr>
      <vt:lpstr>  </vt:lpstr>
      <vt:lpstr>Voorbeeld SWOT</vt:lpstr>
      <vt:lpstr>PowerPoint-presentatie</vt:lpstr>
      <vt:lpstr>PowerPoint-presentatie</vt:lpstr>
      <vt:lpstr>Stap 4: na deze les thuis aan de slag: 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Marieke Drabbe</dc:creator>
  <cp:lastModifiedBy>Pascalle Cup</cp:lastModifiedBy>
  <cp:revision>10</cp:revision>
  <dcterms:created xsi:type="dcterms:W3CDTF">2016-09-06T10:08:21Z</dcterms:created>
  <dcterms:modified xsi:type="dcterms:W3CDTF">2019-09-17T07:54:58Z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